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3"/>
  </p:notesMasterIdLst>
  <p:sldIdLst>
    <p:sldId id="256" r:id="rId2"/>
    <p:sldId id="527" r:id="rId3"/>
    <p:sldId id="528" r:id="rId4"/>
    <p:sldId id="260" r:id="rId5"/>
    <p:sldId id="258" r:id="rId6"/>
    <p:sldId id="324" r:id="rId7"/>
    <p:sldId id="269" r:id="rId8"/>
    <p:sldId id="270" r:id="rId9"/>
    <p:sldId id="267" r:id="rId10"/>
    <p:sldId id="268" r:id="rId11"/>
    <p:sldId id="262" r:id="rId12"/>
    <p:sldId id="263" r:id="rId13"/>
    <p:sldId id="273" r:id="rId14"/>
    <p:sldId id="274" r:id="rId15"/>
    <p:sldId id="315" r:id="rId16"/>
    <p:sldId id="384" r:id="rId17"/>
    <p:sldId id="385" r:id="rId18"/>
    <p:sldId id="386" r:id="rId19"/>
    <p:sldId id="387" r:id="rId20"/>
    <p:sldId id="388" r:id="rId21"/>
    <p:sldId id="389" r:id="rId22"/>
    <p:sldId id="474" r:id="rId23"/>
    <p:sldId id="473" r:id="rId24"/>
    <p:sldId id="475" r:id="rId25"/>
    <p:sldId id="476" r:id="rId26"/>
    <p:sldId id="477" r:id="rId27"/>
    <p:sldId id="478" r:id="rId28"/>
    <p:sldId id="479" r:id="rId29"/>
    <p:sldId id="469" r:id="rId30"/>
    <p:sldId id="500" r:id="rId31"/>
    <p:sldId id="514" r:id="rId32"/>
    <p:sldId id="502" r:id="rId33"/>
    <p:sldId id="503" r:id="rId34"/>
    <p:sldId id="505" r:id="rId35"/>
    <p:sldId id="308" r:id="rId36"/>
    <p:sldId id="516" r:id="rId37"/>
    <p:sldId id="517" r:id="rId38"/>
    <p:sldId id="518" r:id="rId39"/>
    <p:sldId id="519" r:id="rId40"/>
    <p:sldId id="515" r:id="rId41"/>
    <p:sldId id="521" r:id="rId42"/>
    <p:sldId id="524" r:id="rId43"/>
    <p:sldId id="275" r:id="rId44"/>
    <p:sldId id="529" r:id="rId45"/>
    <p:sldId id="532" r:id="rId46"/>
    <p:sldId id="530" r:id="rId47"/>
    <p:sldId id="533" r:id="rId48"/>
    <p:sldId id="531" r:id="rId49"/>
    <p:sldId id="534" r:id="rId50"/>
    <p:sldId id="535" r:id="rId51"/>
    <p:sldId id="522" r:id="rId52"/>
    <p:sldId id="523" r:id="rId53"/>
    <p:sldId id="526" r:id="rId54"/>
    <p:sldId id="525" r:id="rId55"/>
    <p:sldId id="520" r:id="rId56"/>
    <p:sldId id="323" r:id="rId57"/>
    <p:sldId id="312" r:id="rId58"/>
    <p:sldId id="341" r:id="rId59"/>
    <p:sldId id="342" r:id="rId60"/>
    <p:sldId id="440" r:id="rId61"/>
    <p:sldId id="442" r:id="rId62"/>
    <p:sldId id="444" r:id="rId63"/>
    <p:sldId id="446" r:id="rId64"/>
    <p:sldId id="536" r:id="rId65"/>
    <p:sldId id="537" r:id="rId66"/>
    <p:sldId id="538" r:id="rId67"/>
    <p:sldId id="539" r:id="rId68"/>
    <p:sldId id="541" r:id="rId69"/>
    <p:sldId id="540" r:id="rId70"/>
    <p:sldId id="319" r:id="rId71"/>
    <p:sldId id="259" r:id="rId72"/>
    <p:sldId id="264" r:id="rId73"/>
    <p:sldId id="272" r:id="rId74"/>
    <p:sldId id="328" r:id="rId75"/>
    <p:sldId id="326" r:id="rId76"/>
    <p:sldId id="327" r:id="rId77"/>
    <p:sldId id="512" r:id="rId78"/>
    <p:sldId id="309" r:id="rId79"/>
    <p:sldId id="310" r:id="rId80"/>
    <p:sldId id="311" r:id="rId81"/>
    <p:sldId id="472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42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24/05/2019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24/05/2019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24/05/2019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24/05/2019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24/05/2019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24/05/2019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24/05/2019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24/05/2019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24/05/2019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711" y="6248400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3" Type="http://schemas.microsoft.com/office/2007/relationships/hdphoto" Target="../media/hdphoto1.wdp"/><Relationship Id="rId21" Type="http://schemas.openxmlformats.org/officeDocument/2006/relationships/image" Target="../media/image39.png"/><Relationship Id="rId7" Type="http://schemas.openxmlformats.org/officeDocument/2006/relationships/image" Target="../media/image28.png"/><Relationship Id="rId12" Type="http://schemas.openxmlformats.org/officeDocument/2006/relationships/image" Target="../media/image31.svg"/><Relationship Id="rId17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11" Type="http://schemas.openxmlformats.org/officeDocument/2006/relationships/image" Target="../media/image30.png"/><Relationship Id="rId24" Type="http://schemas.openxmlformats.org/officeDocument/2006/relationships/image" Target="../media/image42.svg"/><Relationship Id="rId5" Type="http://schemas.microsoft.com/office/2007/relationships/hdphoto" Target="../media/hdphoto2.wdp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microsoft.com/office/2007/relationships/hdphoto" Target="../media/hdphoto4.wdp"/><Relationship Id="rId19" Type="http://schemas.openxmlformats.org/officeDocument/2006/relationships/image" Target="../media/image37.sv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19.png"/><Relationship Id="rId22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18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18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61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5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74.svg"/><Relationship Id="rId7" Type="http://schemas.openxmlformats.org/officeDocument/2006/relationships/image" Target="../media/image78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svg"/><Relationship Id="rId10" Type="http://schemas.openxmlformats.org/officeDocument/2006/relationships/image" Target="../media/image80.svg"/><Relationship Id="rId4" Type="http://schemas.openxmlformats.org/officeDocument/2006/relationships/image" Target="../media/image75.pn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6.svg"/><Relationship Id="rId7" Type="http://schemas.openxmlformats.org/officeDocument/2006/relationships/image" Target="../media/image84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svg"/><Relationship Id="rId5" Type="http://schemas.openxmlformats.org/officeDocument/2006/relationships/image" Target="../media/image82.sv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svg"/><Relationship Id="rId7" Type="http://schemas.openxmlformats.org/officeDocument/2006/relationships/image" Target="../media/image61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92.svg"/><Relationship Id="rId4" Type="http://schemas.openxmlformats.org/officeDocument/2006/relationships/image" Target="../media/image91.png"/><Relationship Id="rId9" Type="http://schemas.openxmlformats.org/officeDocument/2006/relationships/image" Target="../media/image9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4.svg"/><Relationship Id="rId3" Type="http://schemas.openxmlformats.org/officeDocument/2006/relationships/image" Target="../media/image78.svg"/><Relationship Id="rId7" Type="http://schemas.openxmlformats.org/officeDocument/2006/relationships/image" Target="../media/image51.svg"/><Relationship Id="rId12" Type="http://schemas.openxmlformats.org/officeDocument/2006/relationships/image" Target="../media/image93.png"/><Relationship Id="rId17" Type="http://schemas.openxmlformats.org/officeDocument/2006/relationships/image" Target="../media/image102.svg"/><Relationship Id="rId2" Type="http://schemas.openxmlformats.org/officeDocument/2006/relationships/image" Target="../media/image77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6.svg"/><Relationship Id="rId5" Type="http://schemas.openxmlformats.org/officeDocument/2006/relationships/image" Target="../media/image96.svg"/><Relationship Id="rId15" Type="http://schemas.openxmlformats.org/officeDocument/2006/relationships/image" Target="../media/image100.svg"/><Relationship Id="rId10" Type="http://schemas.openxmlformats.org/officeDocument/2006/relationships/image" Target="../media/image59.png"/><Relationship Id="rId4" Type="http://schemas.openxmlformats.org/officeDocument/2006/relationships/image" Target="../media/image95.png"/><Relationship Id="rId9" Type="http://schemas.openxmlformats.org/officeDocument/2006/relationships/image" Target="../media/image98.svg"/><Relationship Id="rId1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0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.svg"/><Relationship Id="rId7" Type="http://schemas.openxmlformats.org/officeDocument/2006/relationships/image" Target="../media/image118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10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2.svg"/><Relationship Id="rId4" Type="http://schemas.openxmlformats.org/officeDocument/2006/relationships/image" Target="../media/image12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7" Type="http://schemas.openxmlformats.org/officeDocument/2006/relationships/image" Target="../media/image116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132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132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7" Type="http://schemas.openxmlformats.org/officeDocument/2006/relationships/image" Target="../media/image8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svg"/><Relationship Id="rId7" Type="http://schemas.openxmlformats.org/officeDocument/2006/relationships/image" Target="../media/image142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Relationship Id="rId9" Type="http://schemas.openxmlformats.org/officeDocument/2006/relationships/image" Target="../media/image144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4.svg"/><Relationship Id="rId18" Type="http://schemas.openxmlformats.org/officeDocument/2006/relationships/image" Target="../media/image156.png"/><Relationship Id="rId3" Type="http://schemas.openxmlformats.org/officeDocument/2006/relationships/image" Target="../media/image56.svg"/><Relationship Id="rId7" Type="http://schemas.openxmlformats.org/officeDocument/2006/relationships/image" Target="../media/image150.svg"/><Relationship Id="rId12" Type="http://schemas.openxmlformats.org/officeDocument/2006/relationships/image" Target="../media/image153.png"/><Relationship Id="rId17" Type="http://schemas.openxmlformats.org/officeDocument/2006/relationships/image" Target="../media/image78.svg"/><Relationship Id="rId2" Type="http://schemas.openxmlformats.org/officeDocument/2006/relationships/image" Target="../media/image148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55.svg"/><Relationship Id="rId10" Type="http://schemas.openxmlformats.org/officeDocument/2006/relationships/image" Target="../media/image9.png"/><Relationship Id="rId19" Type="http://schemas.openxmlformats.org/officeDocument/2006/relationships/image" Target="../media/image157.svg"/><Relationship Id="rId4" Type="http://schemas.openxmlformats.org/officeDocument/2006/relationships/image" Target="../media/image5.png"/><Relationship Id="rId9" Type="http://schemas.openxmlformats.org/officeDocument/2006/relationships/image" Target="../media/image152.svg"/><Relationship Id="rId14" Type="http://schemas.openxmlformats.org/officeDocument/2006/relationships/image" Target="../media/image1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53.svg"/><Relationship Id="rId7" Type="http://schemas.openxmlformats.org/officeDocument/2006/relationships/image" Target="../media/image67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58.svg"/><Relationship Id="rId5" Type="http://schemas.openxmlformats.org/officeDocument/2006/relationships/image" Target="../media/image126.svg"/><Relationship Id="rId10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72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7.svg"/><Relationship Id="rId7" Type="http://schemas.openxmlformats.org/officeDocument/2006/relationships/image" Target="../media/image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2.svg"/><Relationship Id="rId4" Type="http://schemas.openxmlformats.org/officeDocument/2006/relationships/image" Target="../media/image122.png"/><Relationship Id="rId9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7.svg"/><Relationship Id="rId7" Type="http://schemas.openxmlformats.org/officeDocument/2006/relationships/image" Target="../media/image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2.svg"/><Relationship Id="rId4" Type="http://schemas.openxmlformats.org/officeDocument/2006/relationships/image" Target="../media/image122.png"/><Relationship Id="rId9" Type="http://schemas.openxmlformats.org/officeDocument/2006/relationships/image" Target="../media/image10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svg"/><Relationship Id="rId5" Type="http://schemas.openxmlformats.org/officeDocument/2006/relationships/image" Target="../media/image163.png"/><Relationship Id="rId4" Type="http://schemas.openxmlformats.org/officeDocument/2006/relationships/image" Target="../media/image5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4" y="6256201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4322"/>
              </p:ext>
            </p:extLst>
          </p:nvPr>
        </p:nvGraphicFramePr>
        <p:xfrm>
          <a:off x="1381637" y="644587"/>
          <a:ext cx="9428724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655655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2773069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4400" dirty="0"/>
                        <a:t>44,968 €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78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3" name="create and display">
            <a:hlinkClick r:id="" action="ppaction://media"/>
            <a:extLst>
              <a:ext uri="{FF2B5EF4-FFF2-40B4-BE49-F238E27FC236}">
                <a16:creationId xmlns:a16="http://schemas.microsoft.com/office/drawing/2014/main" id="{79AE143E-60E7-4C6D-BBEB-116B68CF1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6018A88-95F5-404A-B957-51214388C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3" name="anuncio inversores 2">
            <a:hlinkClick r:id="" action="ppaction://media"/>
            <a:extLst>
              <a:ext uri="{FF2B5EF4-FFF2-40B4-BE49-F238E27FC236}">
                <a16:creationId xmlns:a16="http://schemas.microsoft.com/office/drawing/2014/main" id="{C14F5797-478E-4820-8A59-29A88587F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934" b="120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7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 (2)">
            <a:hlinkClick r:id="" action="ppaction://media"/>
            <a:extLst>
              <a:ext uri="{FF2B5EF4-FFF2-40B4-BE49-F238E27FC236}">
                <a16:creationId xmlns:a16="http://schemas.microsoft.com/office/drawing/2014/main" id="{BF503F60-94D6-4A3C-B496-BBA465AEB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85189A-2395-46DF-A6E1-324C8F98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3" name="spot capulefy">
            <a:hlinkClick r:id="" action="ppaction://media"/>
            <a:extLst>
              <a:ext uri="{FF2B5EF4-FFF2-40B4-BE49-F238E27FC236}">
                <a16:creationId xmlns:a16="http://schemas.microsoft.com/office/drawing/2014/main" id="{83159A6B-5917-489E-BCE7-452D7157B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05913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</a:t>
                      </a:r>
                      <a:r>
                        <a:rPr lang="es-ES" sz="3200" dirty="0" err="1"/>
                        <a:t>accounts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Target </a:t>
                      </a:r>
                      <a:r>
                        <a:rPr lang="es-ES" sz="3200" dirty="0" err="1"/>
                        <a:t>groups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strategy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11041"/>
              </p:ext>
            </p:extLst>
          </p:nvPr>
        </p:nvGraphicFramePr>
        <p:xfrm>
          <a:off x="249381" y="1109748"/>
          <a:ext cx="11693236" cy="46385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769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01421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Remake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76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616892"/>
              </p:ext>
            </p:extLst>
          </p:nvPr>
        </p:nvGraphicFramePr>
        <p:xfrm>
          <a:off x="133235" y="509541"/>
          <a:ext cx="11925527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1405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588671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4836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22438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2025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295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10772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810772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810772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Investor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Future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096897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Target </a:t>
            </a:r>
            <a:r>
              <a:rPr lang="es-ES" sz="9600" dirty="0" err="1"/>
              <a:t>users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would</a:t>
            </a:r>
            <a:r>
              <a:rPr lang="es-ES" sz="4800" dirty="0"/>
              <a:t> use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Target </a:t>
            </a:r>
            <a:r>
              <a:rPr lang="es-ES" sz="8800" dirty="0" err="1"/>
              <a:t>groups</a:t>
            </a:r>
            <a:endParaRPr lang="es-ES" sz="8800" dirty="0"/>
          </a:p>
        </p:txBody>
      </p:sp>
      <p:pic>
        <p:nvPicPr>
          <p:cNvPr id="9" name="Gráfico 8" descr="Perfil de mujer">
            <a:extLst>
              <a:ext uri="{FF2B5EF4-FFF2-40B4-BE49-F238E27FC236}">
                <a16:creationId xmlns:a16="http://schemas.microsoft.com/office/drawing/2014/main" id="{A77B7F5A-DD19-4813-BBF5-2B7448F7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4956" y="2199214"/>
            <a:ext cx="1466702" cy="1466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69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onedas">
            <a:extLst>
              <a:ext uri="{FF2B5EF4-FFF2-40B4-BE49-F238E27FC236}">
                <a16:creationId xmlns:a16="http://schemas.microsoft.com/office/drawing/2014/main" id="{B50C6056-A2B2-433D-8BED-49D858713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732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605659" cy="1465683"/>
          </a:xfrm>
          <a:prstGeom prst="rect">
            <a:avLst/>
          </a:prstGeom>
        </p:spPr>
      </p:pic>
      <p:pic>
        <p:nvPicPr>
          <p:cNvPr id="7" name="Gráfico 6" descr="Perfil de hombre">
            <a:extLst>
              <a:ext uri="{FF2B5EF4-FFF2-40B4-BE49-F238E27FC236}">
                <a16:creationId xmlns:a16="http://schemas.microsoft.com/office/drawing/2014/main" id="{122DD03F-3F9C-45AD-B264-CF61F10CB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2688" y="2389290"/>
            <a:ext cx="1844535" cy="1844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media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Families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People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income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492688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Any</a:t>
            </a:r>
            <a:r>
              <a:rPr lang="es-ES" sz="4000" dirty="0"/>
              <a:t> </a:t>
            </a:r>
            <a:r>
              <a:rPr lang="es-ES" sz="4000" dirty="0" err="1"/>
              <a:t>gender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8412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Our</a:t>
            </a:r>
            <a:r>
              <a:rPr lang="es-ES" sz="8800" dirty="0"/>
              <a:t> </a:t>
            </a:r>
            <a:r>
              <a:rPr lang="es-ES" sz="8800" dirty="0" err="1"/>
              <a:t>main</a:t>
            </a:r>
            <a:r>
              <a:rPr lang="es-ES" sz="8800" dirty="0"/>
              <a:t> </a:t>
            </a:r>
            <a:r>
              <a:rPr lang="es-ES" sz="8800" dirty="0" err="1"/>
              <a:t>user</a:t>
            </a:r>
            <a:endParaRPr lang="es-ES" sz="8800" dirty="0"/>
          </a:p>
        </p:txBody>
      </p:sp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73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Man </a:t>
            </a:r>
            <a:r>
              <a:rPr lang="es-ES" sz="4000" dirty="0" err="1"/>
              <a:t>or</a:t>
            </a:r>
            <a:r>
              <a:rPr lang="es-ES" sz="4000" dirty="0"/>
              <a:t> </a:t>
            </a:r>
            <a:r>
              <a:rPr lang="es-ES" sz="4000" dirty="0" err="1"/>
              <a:t>woman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Married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be)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Strong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 </a:t>
            </a:r>
            <a:r>
              <a:rPr lang="es-ES" sz="4000" dirty="0" err="1"/>
              <a:t>relationships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390738" y="4065652"/>
            <a:ext cx="27389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)</a:t>
            </a:r>
          </a:p>
        </p:txBody>
      </p:sp>
      <p:pic>
        <p:nvPicPr>
          <p:cNvPr id="5" name="Gráfico 4" descr="Anillos de boda">
            <a:extLst>
              <a:ext uri="{FF2B5EF4-FFF2-40B4-BE49-F238E27FC236}">
                <a16:creationId xmlns:a16="http://schemas.microsoft.com/office/drawing/2014/main" id="{9075D426-58AA-4D18-8746-96A7C432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4339" y="1617412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Hombre con bebé">
            <a:extLst>
              <a:ext uri="{FF2B5EF4-FFF2-40B4-BE49-F238E27FC236}">
                <a16:creationId xmlns:a16="http://schemas.microsoft.com/office/drawing/2014/main" id="{E14A9774-41C2-4DB8-871A-A44B19DC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464" y="1617413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ombre">
            <a:extLst>
              <a:ext uri="{FF2B5EF4-FFF2-40B4-BE49-F238E27FC236}">
                <a16:creationId xmlns:a16="http://schemas.microsoft.com/office/drawing/2014/main" id="{40799D8E-8C41-4223-8300-59F614DFA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788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Mujer">
            <a:extLst>
              <a:ext uri="{FF2B5EF4-FFF2-40B4-BE49-F238E27FC236}">
                <a16:creationId xmlns:a16="http://schemas.microsoft.com/office/drawing/2014/main" id="{1FE3235C-D491-47AD-B666-00F4CBB3F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902" y="1623684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14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712122" y="0"/>
            <a:ext cx="10767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elder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1048962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</a:t>
            </a:r>
            <a:r>
              <a:rPr lang="es-ES" sz="4000" dirty="0" err="1"/>
              <a:t>attached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their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7682516" y="2006015"/>
            <a:ext cx="346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Less</a:t>
            </a:r>
            <a:r>
              <a:rPr lang="es-ES" sz="4000" dirty="0"/>
              <a:t> </a:t>
            </a:r>
            <a:r>
              <a:rPr lang="es-ES" sz="4000" dirty="0" err="1"/>
              <a:t>tech</a:t>
            </a:r>
            <a:r>
              <a:rPr lang="es-ES" sz="4000" dirty="0"/>
              <a:t> </a:t>
            </a:r>
            <a:r>
              <a:rPr lang="es-ES" sz="4000" dirty="0" err="1"/>
              <a:t>savvy</a:t>
            </a:r>
            <a:endParaRPr lang="es-ES" sz="4000" dirty="0"/>
          </a:p>
        </p:txBody>
      </p:sp>
      <p:pic>
        <p:nvPicPr>
          <p:cNvPr id="6" name="Gráfico 5" descr="Hombre con bastón">
            <a:extLst>
              <a:ext uri="{FF2B5EF4-FFF2-40B4-BE49-F238E27FC236}">
                <a16:creationId xmlns:a16="http://schemas.microsoft.com/office/drawing/2014/main" id="{390486BD-9C96-480A-86DB-AB1AC305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404" y="3222429"/>
            <a:ext cx="2514229" cy="251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Hombre con niño">
            <a:extLst>
              <a:ext uri="{FF2B5EF4-FFF2-40B4-BE49-F238E27FC236}">
                <a16:creationId xmlns:a16="http://schemas.microsoft.com/office/drawing/2014/main" id="{9710D62D-EEDE-46E7-9493-DE1B59C5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958" y="3222429"/>
            <a:ext cx="2514230" cy="2514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EE865B5B-3261-4851-9BF5-2E3C18488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8480" y="288046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quipo">
            <a:extLst>
              <a:ext uri="{FF2B5EF4-FFF2-40B4-BE49-F238E27FC236}">
                <a16:creationId xmlns:a16="http://schemas.microsoft.com/office/drawing/2014/main" id="{CB6DA0C0-7F75-40CB-9B4A-4A229F4DC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2847" y="3055870"/>
            <a:ext cx="2057028" cy="2057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628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356061" y="0"/>
            <a:ext cx="1147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younger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38867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familiar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technology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561513" y="1698239"/>
            <a:ext cx="4991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Not</a:t>
            </a:r>
            <a:r>
              <a:rPr lang="es-ES" sz="4000" dirty="0"/>
              <a:t> </a:t>
            </a:r>
            <a:r>
              <a:rPr lang="es-ES" sz="4000" dirty="0" err="1"/>
              <a:t>much</a:t>
            </a:r>
            <a:r>
              <a:rPr lang="es-ES" sz="4000" dirty="0"/>
              <a:t> </a:t>
            </a:r>
            <a:r>
              <a:rPr lang="es-ES" sz="4000" dirty="0" err="1"/>
              <a:t>money</a:t>
            </a:r>
            <a:r>
              <a:rPr lang="es-ES" sz="4000" dirty="0"/>
              <a:t> and </a:t>
            </a:r>
            <a:r>
              <a:rPr lang="es-ES" sz="4000" dirty="0" err="1"/>
              <a:t>long</a:t>
            </a:r>
            <a:r>
              <a:rPr lang="es-ES" sz="4000" dirty="0"/>
              <a:t> </a:t>
            </a:r>
            <a:r>
              <a:rPr lang="es-ES" sz="4000" dirty="0" err="1"/>
              <a:t>term</a:t>
            </a:r>
            <a:r>
              <a:rPr lang="es-ES" sz="4000" dirty="0"/>
              <a:t> </a:t>
            </a:r>
            <a:r>
              <a:rPr lang="es-ES" sz="4000" dirty="0" err="1"/>
              <a:t>thinking</a:t>
            </a:r>
            <a:endParaRPr lang="es-ES" sz="4000" dirty="0"/>
          </a:p>
        </p:txBody>
      </p:sp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39664F71-3DC0-4771-B691-202DA574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982" y="3379122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Tarjeta de crédito">
            <a:extLst>
              <a:ext uri="{FF2B5EF4-FFF2-40B4-BE49-F238E27FC236}">
                <a16:creationId xmlns:a16="http://schemas.microsoft.com/office/drawing/2014/main" id="{474FF7F3-9899-4338-8EE2-1196F8B2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277" y="3309601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Usuario">
            <a:extLst>
              <a:ext uri="{FF2B5EF4-FFF2-40B4-BE49-F238E27FC236}">
                <a16:creationId xmlns:a16="http://schemas.microsoft.com/office/drawing/2014/main" id="{4823EEBF-2BA3-4267-A336-1452166A6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2646" y="3402810"/>
            <a:ext cx="2206663" cy="220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Smartphone">
            <a:extLst>
              <a:ext uri="{FF2B5EF4-FFF2-40B4-BE49-F238E27FC236}">
                <a16:creationId xmlns:a16="http://schemas.microsoft.com/office/drawing/2014/main" id="{43F8307A-0AD4-4D0A-9E88-5AA104DE2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234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Portátil">
            <a:extLst>
              <a:ext uri="{FF2B5EF4-FFF2-40B4-BE49-F238E27FC236}">
                <a16:creationId xmlns:a16="http://schemas.microsoft.com/office/drawing/2014/main" id="{AFAE3FB1-906C-4402-803C-EE8204EBD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962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Equipo">
            <a:extLst>
              <a:ext uri="{FF2B5EF4-FFF2-40B4-BE49-F238E27FC236}">
                <a16:creationId xmlns:a16="http://schemas.microsoft.com/office/drawing/2014/main" id="{B7ED963F-5A2F-40E5-A2B5-2594ADD53C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1234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Tableta">
            <a:extLst>
              <a:ext uri="{FF2B5EF4-FFF2-40B4-BE49-F238E27FC236}">
                <a16:creationId xmlns:a16="http://schemas.microsoft.com/office/drawing/2014/main" id="{9F19C498-7825-4EC4-955C-F6B73FDB17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5962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Copas de champán">
            <a:extLst>
              <a:ext uri="{FF2B5EF4-FFF2-40B4-BE49-F238E27FC236}">
                <a16:creationId xmlns:a16="http://schemas.microsoft.com/office/drawing/2014/main" id="{27EDCEB6-E1C5-43A5-8F9B-5BDF9E384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1302" y="4287048"/>
            <a:ext cx="1812041" cy="1812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817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Marketing </a:t>
            </a:r>
            <a:r>
              <a:rPr lang="es-ES" sz="9600" dirty="0" err="1"/>
              <a:t>campaign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advertising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07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56AC73E-21A5-4A98-B99A-62B3A27FD41F}"/>
              </a:ext>
            </a:extLst>
          </p:cNvPr>
          <p:cNvSpPr/>
          <p:nvPr/>
        </p:nvSpPr>
        <p:spPr>
          <a:xfrm>
            <a:off x="10446327" y="2410691"/>
            <a:ext cx="1130531" cy="1112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352781" cy="132343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235863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Twitter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150800-806B-4C68-81CC-DC148D42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9" y="2144241"/>
            <a:ext cx="1576646" cy="1576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1BC9AA-3916-475D-A650-B6227A2D3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74" y="2177669"/>
            <a:ext cx="2684075" cy="15097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6AA6BE-4325-4927-8427-5EA8ACE8E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24" y="2270844"/>
            <a:ext cx="1323440" cy="132344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48751C0-3FF7-4335-A569-314BDD0EC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4978" y="2252410"/>
            <a:ext cx="1931639" cy="136030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5EBE200-F4F1-42EC-95BC-2D4907B78DB2}"/>
              </a:ext>
            </a:extLst>
          </p:cNvPr>
          <p:cNvSpPr txBox="1"/>
          <p:nvPr/>
        </p:nvSpPr>
        <p:spPr>
          <a:xfrm>
            <a:off x="2511731" y="3993810"/>
            <a:ext cx="2352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Facebook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2FAD22-6B66-4546-92B6-DA14971739BB}"/>
              </a:ext>
            </a:extLst>
          </p:cNvPr>
          <p:cNvSpPr txBox="1"/>
          <p:nvPr/>
        </p:nvSpPr>
        <p:spPr>
          <a:xfrm>
            <a:off x="4888049" y="3993810"/>
            <a:ext cx="2415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Instagram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B0A36C-9E59-47B8-804B-84B0ED8867F2}"/>
              </a:ext>
            </a:extLst>
          </p:cNvPr>
          <p:cNvSpPr txBox="1"/>
          <p:nvPr/>
        </p:nvSpPr>
        <p:spPr>
          <a:xfrm>
            <a:off x="7652891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YouTube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985DAA-9000-4A8B-BCB3-6D56903C3BFC}"/>
              </a:ext>
            </a:extLst>
          </p:cNvPr>
          <p:cNvSpPr txBox="1"/>
          <p:nvPr/>
        </p:nvSpPr>
        <p:spPr>
          <a:xfrm>
            <a:off x="9972138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LinkedIn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B67F311-38E8-4250-BA83-A164D8A93C73}"/>
              </a:ext>
            </a:extLst>
          </p:cNvPr>
          <p:cNvSpPr txBox="1"/>
          <p:nvPr/>
        </p:nvSpPr>
        <p:spPr>
          <a:xfrm>
            <a:off x="6805012" y="5526835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Project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769D013-AC6B-4382-80AE-490312A125A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8690796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28AE8B-F502-4611-95EF-93ED44E4B2C0}"/>
              </a:ext>
            </a:extLst>
          </p:cNvPr>
          <p:cNvSpPr txBox="1"/>
          <p:nvPr/>
        </p:nvSpPr>
        <p:spPr>
          <a:xfrm>
            <a:off x="1705282" y="5526835"/>
            <a:ext cx="3965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</a:t>
            </a:r>
            <a:r>
              <a:rPr lang="es-ES" sz="4000" dirty="0" err="1"/>
              <a:t>Comms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4052B0-8EEB-4482-A958-615B3CD9AF4D}"/>
              </a:ext>
            </a:extLst>
          </p:cNvPr>
          <p:cNvSpPr txBox="1"/>
          <p:nvPr/>
        </p:nvSpPr>
        <p:spPr>
          <a:xfrm>
            <a:off x="-612016" y="4956559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@</a:t>
            </a:r>
            <a:r>
              <a:rPr lang="es-ES" sz="4000" dirty="0" err="1"/>
              <a:t>capsulefy</a:t>
            </a:r>
            <a:endParaRPr lang="es-ES" sz="4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A29FA1-5592-41A6-B271-25AF5302ED14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273768" y="4701696"/>
            <a:ext cx="1" cy="25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B2E49F-C2F9-44A1-ADE7-9E4469B8858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flipH="1">
            <a:off x="3688121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90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BC51FC-0E1F-4AE2-8A44-8A703128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42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CEC7B9-AE3C-4251-8293-B8CF5C64E8D7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C43923-175C-4B4A-ACE3-4EF5169F5D6B}"/>
              </a:ext>
            </a:extLst>
          </p:cNvPr>
          <p:cNvSpPr txBox="1"/>
          <p:nvPr/>
        </p:nvSpPr>
        <p:spPr>
          <a:xfrm>
            <a:off x="814644" y="1446550"/>
            <a:ext cx="10562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4000" dirty="0" err="1"/>
              <a:t>Two</a:t>
            </a:r>
            <a:r>
              <a:rPr lang="es-ES" sz="4000" dirty="0"/>
              <a:t> </a:t>
            </a:r>
            <a:r>
              <a:rPr lang="es-ES" sz="4000" dirty="0" err="1"/>
              <a:t>adversisement</a:t>
            </a:r>
            <a:r>
              <a:rPr lang="es-ES" sz="4000" dirty="0"/>
              <a:t> spots </a:t>
            </a:r>
            <a:r>
              <a:rPr lang="es-ES" sz="4000" dirty="0" err="1"/>
              <a:t>available</a:t>
            </a:r>
            <a:r>
              <a:rPr lang="es-ES" sz="4000" dirty="0"/>
              <a:t> </a:t>
            </a:r>
            <a:r>
              <a:rPr lang="es-ES" sz="4000" dirty="0" err="1"/>
              <a:t>on</a:t>
            </a:r>
            <a:r>
              <a:rPr lang="es-ES" sz="4000" dirty="0"/>
              <a:t> YouTube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22nd May: </a:t>
            </a:r>
            <a:r>
              <a:rPr lang="es-ES" sz="4000" dirty="0" err="1"/>
              <a:t>first</a:t>
            </a:r>
            <a:r>
              <a:rPr lang="es-ES" sz="4000" dirty="0"/>
              <a:t> Twitter and Facebook </a:t>
            </a:r>
            <a:r>
              <a:rPr lang="es-ES" sz="4000" dirty="0" err="1"/>
              <a:t>publications</a:t>
            </a:r>
            <a:r>
              <a:rPr lang="es-ES" sz="4000" dirty="0"/>
              <a:t> (videos and </a:t>
            </a:r>
            <a:r>
              <a:rPr lang="es-ES" sz="4000" dirty="0" err="1"/>
              <a:t>text</a:t>
            </a:r>
            <a:r>
              <a:rPr lang="es-ES" sz="40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26th and 30th May, 3rd and 7th June: </a:t>
            </a:r>
            <a:r>
              <a:rPr lang="es-ES" sz="4000" dirty="0" err="1"/>
              <a:t>other</a:t>
            </a:r>
            <a:r>
              <a:rPr lang="es-ES" sz="4000" dirty="0"/>
              <a:t> </a:t>
            </a:r>
            <a:r>
              <a:rPr lang="es-ES" sz="4000" dirty="0" err="1"/>
              <a:t>publications</a:t>
            </a:r>
            <a:r>
              <a:rPr lang="es-ES" sz="4000" dirty="0"/>
              <a:t> (</a:t>
            </a:r>
            <a:r>
              <a:rPr lang="es-ES" sz="4000" dirty="0" err="1"/>
              <a:t>images</a:t>
            </a:r>
            <a:r>
              <a:rPr lang="es-ES" sz="4000" dirty="0"/>
              <a:t>, </a:t>
            </a:r>
            <a:r>
              <a:rPr lang="es-ES" sz="4000" dirty="0" err="1"/>
              <a:t>discounts</a:t>
            </a:r>
            <a:r>
              <a:rPr lang="es-ES" sz="4000" dirty="0"/>
              <a:t>…)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9A9D1D-41EC-4BFB-9BCF-E112049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9" y="4660170"/>
            <a:ext cx="2352781" cy="13234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2B21F2-7E2C-4776-9EF6-64FF90C0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75" y="4533567"/>
            <a:ext cx="1576646" cy="157664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E8578C1-C46E-4752-992E-856FFE13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5592" y="4641734"/>
            <a:ext cx="1931639" cy="1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7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Monthly</a:t>
            </a:r>
            <a:r>
              <a:rPr lang="es-ES" sz="8800" dirty="0"/>
              <a:t> </a:t>
            </a:r>
            <a:r>
              <a:rPr lang="es-ES" sz="8800" dirty="0" err="1"/>
              <a:t>advertising</a:t>
            </a:r>
            <a:r>
              <a:rPr lang="es-ES" sz="8800" dirty="0"/>
              <a:t> </a:t>
            </a:r>
            <a:r>
              <a:rPr lang="es-ES" sz="8800" dirty="0" err="1"/>
              <a:t>costs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7950D3-3EAE-4E09-9FEF-D6D98A503E79}"/>
              </a:ext>
            </a:extLst>
          </p:cNvPr>
          <p:cNvSpPr txBox="1"/>
          <p:nvPr/>
        </p:nvSpPr>
        <p:spPr>
          <a:xfrm>
            <a:off x="3526190" y="392465"/>
            <a:ext cx="8547175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Refinements</a:t>
            </a:r>
            <a:endParaRPr lang="es-ES" sz="5400" dirty="0"/>
          </a:p>
          <a:p>
            <a:endParaRPr lang="es-ES" sz="4000" dirty="0"/>
          </a:p>
          <a:p>
            <a:r>
              <a:rPr lang="es-ES" sz="4000" dirty="0"/>
              <a:t>- People living in </a:t>
            </a:r>
            <a:r>
              <a:rPr lang="es-ES" sz="4000" dirty="0" err="1"/>
              <a:t>Spain</a:t>
            </a:r>
            <a:endParaRPr lang="es-ES" sz="4000" dirty="0"/>
          </a:p>
          <a:p>
            <a:r>
              <a:rPr lang="es-ES" sz="4000" dirty="0"/>
              <a:t>- Business </a:t>
            </a:r>
            <a:r>
              <a:rPr lang="es-ES" sz="4000" dirty="0" err="1"/>
              <a:t>category</a:t>
            </a:r>
            <a:r>
              <a:rPr lang="es-ES" sz="4000" dirty="0"/>
              <a:t>: ‘Cloud </a:t>
            </a:r>
            <a:r>
              <a:rPr lang="es-ES" sz="4000" dirty="0" err="1"/>
              <a:t>storage</a:t>
            </a:r>
            <a:r>
              <a:rPr lang="es-ES" sz="4000" dirty="0"/>
              <a:t>’</a:t>
            </a:r>
          </a:p>
          <a:p>
            <a:r>
              <a:rPr lang="es-ES" sz="4000" dirty="0"/>
              <a:t>- </a:t>
            </a:r>
            <a:r>
              <a:rPr lang="es-ES" sz="4000" dirty="0" err="1"/>
              <a:t>Keywords</a:t>
            </a:r>
            <a:r>
              <a:rPr lang="es-ES" sz="4000" dirty="0"/>
              <a:t>: ‘Cápsulas del tiempo online’,</a:t>
            </a:r>
          </a:p>
          <a:p>
            <a:r>
              <a:rPr lang="es-ES" sz="4000" dirty="0"/>
              <a:t>  ‘Cápsula del tiempo’, ‘Testamento digital’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1EFEB7-3429-4116-BE8D-E0D777C116FB}"/>
              </a:ext>
            </a:extLst>
          </p:cNvPr>
          <p:cNvSpPr txBox="1"/>
          <p:nvPr/>
        </p:nvSpPr>
        <p:spPr>
          <a:xfrm>
            <a:off x="4190707" y="4997814"/>
            <a:ext cx="7476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 err="1"/>
              <a:t>Potential</a:t>
            </a:r>
            <a:r>
              <a:rPr lang="es-ES" sz="3600" dirty="0"/>
              <a:t> </a:t>
            </a:r>
            <a:r>
              <a:rPr lang="es-ES" sz="3600" dirty="0" err="1"/>
              <a:t>audience</a:t>
            </a:r>
            <a:r>
              <a:rPr lang="es-ES" sz="3600" dirty="0"/>
              <a:t>: 37611 </a:t>
            </a:r>
            <a:r>
              <a:rPr lang="es-ES" sz="3600" dirty="0" err="1"/>
              <a:t>people</a:t>
            </a:r>
            <a:r>
              <a:rPr lang="es-ES" sz="3600" dirty="0"/>
              <a:t>/</a:t>
            </a:r>
            <a:r>
              <a:rPr lang="es-ES" sz="3600" dirty="0" err="1"/>
              <a:t>month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2786913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7950D3-3EAE-4E09-9FEF-D6D98A503E79}"/>
              </a:ext>
            </a:extLst>
          </p:cNvPr>
          <p:cNvSpPr txBox="1"/>
          <p:nvPr/>
        </p:nvSpPr>
        <p:spPr>
          <a:xfrm>
            <a:off x="3526188" y="659011"/>
            <a:ext cx="85471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Estimated</a:t>
            </a:r>
            <a:r>
              <a:rPr lang="es-ES" sz="6600" dirty="0"/>
              <a:t> performance</a:t>
            </a:r>
          </a:p>
          <a:p>
            <a:pPr algn="ctr"/>
            <a:r>
              <a:rPr lang="es-ES" sz="5400" dirty="0"/>
              <a:t>1746 – 2935 </a:t>
            </a:r>
            <a:r>
              <a:rPr lang="es-ES" sz="5400" dirty="0" err="1"/>
              <a:t>views</a:t>
            </a:r>
            <a:r>
              <a:rPr lang="es-ES" sz="5400" dirty="0"/>
              <a:t>/</a:t>
            </a:r>
            <a:r>
              <a:rPr lang="es-ES" sz="5400" dirty="0" err="1"/>
              <a:t>month</a:t>
            </a:r>
            <a:endParaRPr lang="es-ES" sz="5400" dirty="0"/>
          </a:p>
          <a:p>
            <a:pPr algn="ctr"/>
            <a:r>
              <a:rPr lang="es-ES" sz="5400" dirty="0"/>
              <a:t>137 – 229 </a:t>
            </a:r>
            <a:r>
              <a:rPr lang="es-ES" sz="5400" dirty="0" err="1"/>
              <a:t>clicks</a:t>
            </a:r>
            <a:r>
              <a:rPr lang="es-ES" sz="5400" dirty="0"/>
              <a:t>/</a:t>
            </a:r>
            <a:r>
              <a:rPr lang="es-ES" sz="5400" dirty="0" err="1"/>
              <a:t>month</a:t>
            </a:r>
            <a:endParaRPr lang="es-ES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1EFEB7-3429-4116-BE8D-E0D777C116FB}"/>
              </a:ext>
            </a:extLst>
          </p:cNvPr>
          <p:cNvSpPr txBox="1"/>
          <p:nvPr/>
        </p:nvSpPr>
        <p:spPr>
          <a:xfrm>
            <a:off x="4888306" y="4215630"/>
            <a:ext cx="5822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 err="1"/>
              <a:t>Each</a:t>
            </a:r>
            <a:r>
              <a:rPr lang="es-ES" sz="5400" dirty="0"/>
              <a:t> </a:t>
            </a:r>
            <a:r>
              <a:rPr lang="es-ES" sz="5400" dirty="0" err="1"/>
              <a:t>visit</a:t>
            </a:r>
            <a:r>
              <a:rPr lang="es-ES" sz="5400" dirty="0"/>
              <a:t> </a:t>
            </a:r>
            <a:r>
              <a:rPr lang="es-ES" sz="5400" dirty="0" err="1"/>
              <a:t>costs</a:t>
            </a:r>
            <a:r>
              <a:rPr lang="es-ES" sz="5400" dirty="0"/>
              <a:t> 1.2 €</a:t>
            </a:r>
          </a:p>
        </p:txBody>
      </p:sp>
    </p:spTree>
    <p:extLst>
      <p:ext uri="{BB962C8B-B14F-4D97-AF65-F5344CB8AC3E}">
        <p14:creationId xmlns:p14="http://schemas.microsoft.com/office/powerpoint/2010/main" val="21819008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47B3D47-3A30-4686-9D2F-762BEF426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4" y="1594201"/>
            <a:ext cx="2617389" cy="26173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B23086F-9D2F-4BAA-AA5C-E86EFE65190B}"/>
              </a:ext>
            </a:extLst>
          </p:cNvPr>
          <p:cNvSpPr txBox="1"/>
          <p:nvPr/>
        </p:nvSpPr>
        <p:spPr>
          <a:xfrm>
            <a:off x="1013756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DB41DB5-2BD2-4183-ADFC-B60273C1D442}"/>
              </a:ext>
            </a:extLst>
          </p:cNvPr>
          <p:cNvSpPr txBox="1"/>
          <p:nvPr/>
        </p:nvSpPr>
        <p:spPr>
          <a:xfrm>
            <a:off x="3526190" y="392465"/>
            <a:ext cx="855265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Refinements</a:t>
            </a:r>
            <a:endParaRPr lang="es-ES" sz="5400" dirty="0"/>
          </a:p>
          <a:p>
            <a:endParaRPr lang="es-ES" sz="4000" dirty="0"/>
          </a:p>
          <a:p>
            <a:r>
              <a:rPr lang="es-ES" sz="4000" dirty="0"/>
              <a:t>- People </a:t>
            </a:r>
            <a:r>
              <a:rPr lang="es-ES" sz="4000" dirty="0" err="1"/>
              <a:t>between</a:t>
            </a:r>
            <a:r>
              <a:rPr lang="es-ES" sz="4000" dirty="0"/>
              <a:t> 30 and 50 </a:t>
            </a:r>
            <a:r>
              <a:rPr lang="es-ES" sz="4000" dirty="0" err="1"/>
              <a:t>years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Parents</a:t>
            </a:r>
            <a:r>
              <a:rPr lang="es-ES" sz="4000" dirty="0"/>
              <a:t> and </a:t>
            </a:r>
            <a:r>
              <a:rPr lang="es-ES" sz="4000" dirty="0" err="1"/>
              <a:t>married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Interested</a:t>
            </a:r>
            <a:r>
              <a:rPr lang="es-ES" sz="4000" dirty="0"/>
              <a:t> in </a:t>
            </a:r>
            <a:r>
              <a:rPr lang="es-ES" sz="4000" dirty="0" err="1"/>
              <a:t>family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Recently</a:t>
            </a:r>
            <a:r>
              <a:rPr lang="es-ES" sz="4000" dirty="0"/>
              <a:t> </a:t>
            </a:r>
            <a:r>
              <a:rPr lang="es-ES" sz="4000" dirty="0" err="1"/>
              <a:t>had</a:t>
            </a:r>
            <a:r>
              <a:rPr lang="es-ES" sz="4000" dirty="0"/>
              <a:t> a baby</a:t>
            </a:r>
          </a:p>
          <a:p>
            <a:r>
              <a:rPr lang="es-ES" sz="4000" dirty="0"/>
              <a:t>- </a:t>
            </a:r>
            <a:r>
              <a:rPr lang="es-ES" sz="4000" dirty="0" err="1"/>
              <a:t>Interested</a:t>
            </a:r>
            <a:r>
              <a:rPr lang="es-ES" sz="4000" dirty="0"/>
              <a:t> in </a:t>
            </a:r>
            <a:r>
              <a:rPr lang="es-ES" sz="4000" dirty="0" err="1"/>
              <a:t>friendship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Travel</a:t>
            </a:r>
            <a:r>
              <a:rPr lang="es-ES" sz="4000" dirty="0"/>
              <a:t> </a:t>
            </a:r>
            <a:r>
              <a:rPr lang="es-ES" sz="4000" dirty="0" err="1"/>
              <a:t>frequently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651743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7950D3-3EAE-4E09-9FEF-D6D98A503E79}"/>
              </a:ext>
            </a:extLst>
          </p:cNvPr>
          <p:cNvSpPr txBox="1"/>
          <p:nvPr/>
        </p:nvSpPr>
        <p:spPr>
          <a:xfrm>
            <a:off x="3526188" y="659011"/>
            <a:ext cx="85471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Estimated</a:t>
            </a:r>
            <a:r>
              <a:rPr lang="es-ES" sz="6600" dirty="0"/>
              <a:t> performance</a:t>
            </a:r>
          </a:p>
          <a:p>
            <a:pPr algn="ctr"/>
            <a:r>
              <a:rPr lang="es-ES" sz="5400" dirty="0"/>
              <a:t>6900 </a:t>
            </a:r>
            <a:r>
              <a:rPr lang="es-ES" sz="5400" dirty="0" err="1"/>
              <a:t>views</a:t>
            </a:r>
            <a:r>
              <a:rPr lang="es-ES" sz="5400" dirty="0"/>
              <a:t>/</a:t>
            </a:r>
            <a:r>
              <a:rPr lang="es-ES" sz="5400" dirty="0" err="1"/>
              <a:t>month</a:t>
            </a:r>
            <a:endParaRPr lang="es-ES" sz="5400" dirty="0"/>
          </a:p>
          <a:p>
            <a:pPr algn="ctr"/>
            <a:r>
              <a:rPr lang="es-ES" sz="5400" dirty="0"/>
              <a:t>200 </a:t>
            </a:r>
            <a:r>
              <a:rPr lang="es-ES" sz="5400" dirty="0" err="1"/>
              <a:t>clicks</a:t>
            </a:r>
            <a:r>
              <a:rPr lang="es-ES" sz="5400" dirty="0"/>
              <a:t>/</a:t>
            </a:r>
            <a:r>
              <a:rPr lang="es-ES" sz="5400" dirty="0" err="1"/>
              <a:t>month</a:t>
            </a:r>
            <a:endParaRPr lang="es-ES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1EFEB7-3429-4116-BE8D-E0D777C116FB}"/>
              </a:ext>
            </a:extLst>
          </p:cNvPr>
          <p:cNvSpPr txBox="1"/>
          <p:nvPr/>
        </p:nvSpPr>
        <p:spPr>
          <a:xfrm>
            <a:off x="4888306" y="4215630"/>
            <a:ext cx="5822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 err="1"/>
              <a:t>Each</a:t>
            </a:r>
            <a:r>
              <a:rPr lang="es-ES" sz="5400" dirty="0"/>
              <a:t> </a:t>
            </a:r>
            <a:r>
              <a:rPr lang="es-ES" sz="5400" dirty="0" err="1"/>
              <a:t>visit</a:t>
            </a:r>
            <a:r>
              <a:rPr lang="es-ES" sz="5400" dirty="0"/>
              <a:t> </a:t>
            </a:r>
            <a:r>
              <a:rPr lang="es-ES" sz="5400" dirty="0" err="1"/>
              <a:t>costs</a:t>
            </a:r>
            <a:r>
              <a:rPr lang="es-ES" sz="5400" dirty="0"/>
              <a:t> 1.4 €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6ACF0DF-119F-48CC-B1CC-A3E52AD5D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4" y="1594201"/>
            <a:ext cx="2617389" cy="26173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B7BED4E-BE49-4C09-BA86-E0AEC8FCCB0F}"/>
              </a:ext>
            </a:extLst>
          </p:cNvPr>
          <p:cNvSpPr txBox="1"/>
          <p:nvPr/>
        </p:nvSpPr>
        <p:spPr>
          <a:xfrm>
            <a:off x="1013756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</p:spTree>
    <p:extLst>
      <p:ext uri="{BB962C8B-B14F-4D97-AF65-F5344CB8AC3E}">
        <p14:creationId xmlns:p14="http://schemas.microsoft.com/office/powerpoint/2010/main" val="4029210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717CD43-DEEE-4937-AF78-511D39257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31" y="1760455"/>
            <a:ext cx="4072201" cy="22906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A512FF4-4E1D-4777-A6F8-3FDD2A0DA6E7}"/>
              </a:ext>
            </a:extLst>
          </p:cNvPr>
          <p:cNvSpPr txBox="1"/>
          <p:nvPr/>
        </p:nvSpPr>
        <p:spPr>
          <a:xfrm>
            <a:off x="10213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9C0500C-712C-4367-AC44-25BFF5F3C119}"/>
              </a:ext>
            </a:extLst>
          </p:cNvPr>
          <p:cNvSpPr txBox="1"/>
          <p:nvPr/>
        </p:nvSpPr>
        <p:spPr>
          <a:xfrm>
            <a:off x="3526190" y="392465"/>
            <a:ext cx="855265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Refinements</a:t>
            </a:r>
            <a:endParaRPr lang="es-ES" sz="5400" dirty="0"/>
          </a:p>
          <a:p>
            <a:endParaRPr lang="es-ES" sz="4000" dirty="0"/>
          </a:p>
          <a:p>
            <a:r>
              <a:rPr lang="es-ES" sz="4000" dirty="0"/>
              <a:t>- People </a:t>
            </a:r>
            <a:r>
              <a:rPr lang="es-ES" sz="4000" dirty="0" err="1"/>
              <a:t>between</a:t>
            </a:r>
            <a:r>
              <a:rPr lang="es-ES" sz="4000" dirty="0"/>
              <a:t> 25 and 49 </a:t>
            </a:r>
            <a:r>
              <a:rPr lang="es-ES" sz="4000" dirty="0" err="1"/>
              <a:t>years</a:t>
            </a:r>
            <a:endParaRPr lang="es-ES" sz="4000" dirty="0"/>
          </a:p>
          <a:p>
            <a:r>
              <a:rPr lang="es-ES" sz="4000" dirty="0"/>
              <a:t>- </a:t>
            </a:r>
            <a:r>
              <a:rPr lang="es-ES" sz="4000" dirty="0" err="1"/>
              <a:t>Interested</a:t>
            </a:r>
            <a:r>
              <a:rPr lang="es-ES" sz="4000" dirty="0"/>
              <a:t> in:</a:t>
            </a:r>
          </a:p>
          <a:p>
            <a:r>
              <a:rPr lang="es-ES" sz="4000" dirty="0"/>
              <a:t>	· </a:t>
            </a:r>
            <a:r>
              <a:rPr lang="es-ES" sz="4000" dirty="0" err="1"/>
              <a:t>Travels</a:t>
            </a:r>
            <a:r>
              <a:rPr lang="es-ES" sz="4000" dirty="0"/>
              <a:t>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r>
              <a:rPr lang="es-ES" sz="4000" dirty="0"/>
              <a:t>	· </a:t>
            </a:r>
            <a:r>
              <a:rPr lang="es-ES" sz="4000" dirty="0" err="1"/>
              <a:t>Luxury</a:t>
            </a:r>
            <a:r>
              <a:rPr lang="es-ES" sz="4000" dirty="0"/>
              <a:t> </a:t>
            </a:r>
            <a:r>
              <a:rPr lang="es-ES" sz="4000" dirty="0" err="1"/>
              <a:t>travels</a:t>
            </a:r>
            <a:endParaRPr lang="es-ES" sz="4000" dirty="0"/>
          </a:p>
          <a:p>
            <a:r>
              <a:rPr lang="es-ES" sz="4000" dirty="0"/>
              <a:t>	· </a:t>
            </a:r>
            <a:r>
              <a:rPr lang="es-ES" sz="4000" dirty="0" err="1"/>
              <a:t>Fathers</a:t>
            </a:r>
            <a:r>
              <a:rPr lang="es-ES" sz="4000" dirty="0"/>
              <a:t>/</a:t>
            </a:r>
            <a:r>
              <a:rPr lang="es-ES" sz="4000" dirty="0" err="1"/>
              <a:t>mothers</a:t>
            </a:r>
            <a:endParaRPr lang="es-ES" sz="4000" dirty="0"/>
          </a:p>
          <a:p>
            <a:r>
              <a:rPr lang="es-ES" sz="4000" dirty="0"/>
              <a:t>	· </a:t>
            </a:r>
            <a:r>
              <a:rPr lang="es-ES" sz="4000" dirty="0" err="1"/>
              <a:t>Parents</a:t>
            </a:r>
            <a:r>
              <a:rPr lang="es-ES" sz="4000" dirty="0"/>
              <a:t> </a:t>
            </a:r>
            <a:r>
              <a:rPr lang="es-ES" sz="4000" dirty="0" err="1"/>
              <a:t>of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CBFD0F-061C-463E-970F-8C3C1EB55A77}"/>
              </a:ext>
            </a:extLst>
          </p:cNvPr>
          <p:cNvSpPr txBox="1"/>
          <p:nvPr/>
        </p:nvSpPr>
        <p:spPr>
          <a:xfrm>
            <a:off x="8184132" y="3008566"/>
            <a:ext cx="567256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· </a:t>
            </a:r>
            <a:r>
              <a:rPr lang="es-ES" sz="4000" dirty="0" err="1"/>
              <a:t>Upbringing</a:t>
            </a:r>
            <a:r>
              <a:rPr lang="es-ES" sz="4000" dirty="0"/>
              <a:t> </a:t>
            </a:r>
            <a:r>
              <a:rPr lang="es-ES" sz="4000" dirty="0" err="1"/>
              <a:t>of</a:t>
            </a:r>
            <a:endParaRPr lang="es-ES" sz="4000" dirty="0"/>
          </a:p>
          <a:p>
            <a:r>
              <a:rPr lang="es-ES" sz="4000" dirty="0"/>
              <a:t>  </a:t>
            </a:r>
            <a:r>
              <a:rPr lang="es-ES" sz="4000" dirty="0" err="1"/>
              <a:t>teenagers</a:t>
            </a:r>
            <a:endParaRPr lang="es-ES" sz="4000" dirty="0"/>
          </a:p>
          <a:p>
            <a:r>
              <a:rPr lang="es-ES" sz="4000" dirty="0"/>
              <a:t>· Holiday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12483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7950D3-3EAE-4E09-9FEF-D6D98A503E79}"/>
              </a:ext>
            </a:extLst>
          </p:cNvPr>
          <p:cNvSpPr txBox="1"/>
          <p:nvPr/>
        </p:nvSpPr>
        <p:spPr>
          <a:xfrm>
            <a:off x="3526188" y="659011"/>
            <a:ext cx="85471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Potential</a:t>
            </a:r>
            <a:r>
              <a:rPr lang="es-ES" sz="6600" dirty="0"/>
              <a:t> </a:t>
            </a:r>
            <a:r>
              <a:rPr lang="es-ES" sz="6600" dirty="0" err="1"/>
              <a:t>audience</a:t>
            </a:r>
            <a:r>
              <a:rPr lang="es-ES" sz="6600" dirty="0"/>
              <a:t> </a:t>
            </a:r>
            <a:r>
              <a:rPr lang="es-ES" sz="6600" dirty="0" err="1"/>
              <a:t>size</a:t>
            </a:r>
            <a:endParaRPr lang="es-ES" sz="6600" dirty="0"/>
          </a:p>
          <a:p>
            <a:pPr algn="ctr"/>
            <a:r>
              <a:rPr lang="es-ES" sz="5400" dirty="0"/>
              <a:t>600k </a:t>
            </a:r>
            <a:r>
              <a:rPr lang="es-ES" sz="5400" dirty="0" err="1"/>
              <a:t>people</a:t>
            </a:r>
            <a:endParaRPr lang="es-ES" sz="5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1EFEB7-3429-4116-BE8D-E0D777C116FB}"/>
              </a:ext>
            </a:extLst>
          </p:cNvPr>
          <p:cNvSpPr txBox="1"/>
          <p:nvPr/>
        </p:nvSpPr>
        <p:spPr>
          <a:xfrm>
            <a:off x="5322979" y="4215630"/>
            <a:ext cx="4953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5400" dirty="0" err="1"/>
              <a:t>Daily</a:t>
            </a:r>
            <a:r>
              <a:rPr lang="es-ES" sz="5400" dirty="0"/>
              <a:t> </a:t>
            </a:r>
            <a:r>
              <a:rPr lang="es-ES" sz="5400" dirty="0" err="1"/>
              <a:t>bidding</a:t>
            </a:r>
            <a:r>
              <a:rPr lang="es-ES" sz="5400" dirty="0"/>
              <a:t>: 5 €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F77E292-04B4-4AD2-925F-B89506BD3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3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C5DA543-D068-46E9-969F-3C9EDE43E5DF}"/>
              </a:ext>
            </a:extLst>
          </p:cNvPr>
          <p:cNvSpPr txBox="1"/>
          <p:nvPr/>
        </p:nvSpPr>
        <p:spPr>
          <a:xfrm>
            <a:off x="10213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3599665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5F02713-3F40-47F1-A456-B44DB373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50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C4BEE8-5D14-41FA-86FA-CB947EAE6001}"/>
              </a:ext>
            </a:extLst>
          </p:cNvPr>
          <p:cNvSpPr txBox="1"/>
          <p:nvPr/>
        </p:nvSpPr>
        <p:spPr>
          <a:xfrm>
            <a:off x="1628033" y="0"/>
            <a:ext cx="89359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Is</a:t>
            </a:r>
            <a:r>
              <a:rPr lang="es-ES" sz="8800" dirty="0"/>
              <a:t> </a:t>
            </a:r>
            <a:r>
              <a:rPr lang="es-ES" sz="8800" dirty="0" err="1"/>
              <a:t>this</a:t>
            </a:r>
            <a:r>
              <a:rPr lang="es-ES" sz="8800" dirty="0"/>
              <a:t> </a:t>
            </a:r>
            <a:r>
              <a:rPr lang="es-ES" sz="8800" dirty="0" err="1"/>
              <a:t>effective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377152D-A92B-457D-9D62-88756924506E}"/>
              </a:ext>
            </a:extLst>
          </p:cNvPr>
          <p:cNvSpPr txBox="1"/>
          <p:nvPr/>
        </p:nvSpPr>
        <p:spPr>
          <a:xfrm>
            <a:off x="2501366" y="1730242"/>
            <a:ext cx="7189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510 €/</a:t>
            </a:r>
            <a:r>
              <a:rPr lang="es-ES" sz="4000" dirty="0" err="1"/>
              <a:t>month</a:t>
            </a:r>
            <a:r>
              <a:rPr lang="es-ES" sz="4000" dirty="0"/>
              <a:t> * 6 </a:t>
            </a:r>
            <a:r>
              <a:rPr lang="es-ES" sz="4000" dirty="0" err="1"/>
              <a:t>months</a:t>
            </a:r>
            <a:r>
              <a:rPr lang="es-ES" sz="4000" dirty="0"/>
              <a:t> = 3060 €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4209FF-1C2C-47AB-9707-AB472C9A8977}"/>
              </a:ext>
            </a:extLst>
          </p:cNvPr>
          <p:cNvSpPr txBox="1"/>
          <p:nvPr/>
        </p:nvSpPr>
        <p:spPr>
          <a:xfrm>
            <a:off x="1628033" y="2817554"/>
            <a:ext cx="4363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9.5 €/sale</a:t>
            </a:r>
          </a:p>
          <a:p>
            <a:pPr algn="ctr"/>
            <a:r>
              <a:rPr lang="es-ES" sz="4000" dirty="0"/>
              <a:t>10% </a:t>
            </a:r>
            <a:r>
              <a:rPr lang="es-ES" sz="4000" dirty="0" err="1"/>
              <a:t>conversion</a:t>
            </a:r>
            <a:r>
              <a:rPr lang="es-ES" sz="4000" dirty="0"/>
              <a:t> </a:t>
            </a:r>
            <a:r>
              <a:rPr lang="es-ES" sz="4000" dirty="0" err="1"/>
              <a:t>rate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254BB6-A328-44ED-BC49-FB1E0C9ABE86}"/>
              </a:ext>
            </a:extLst>
          </p:cNvPr>
          <p:cNvSpPr txBox="1"/>
          <p:nvPr/>
        </p:nvSpPr>
        <p:spPr>
          <a:xfrm>
            <a:off x="6095998" y="3125330"/>
            <a:ext cx="4363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530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3339807-D977-4602-8E58-B3B76E12187C}"/>
              </a:ext>
            </a:extLst>
          </p:cNvPr>
          <p:cNvCxnSpPr>
            <a:stCxn id="5" idx="3"/>
          </p:cNvCxnSpPr>
          <p:nvPr/>
        </p:nvCxnSpPr>
        <p:spPr>
          <a:xfrm flipV="1">
            <a:off x="5991966" y="3479273"/>
            <a:ext cx="111516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1A09276-86CB-423F-BC8B-7AC4C3120D57}"/>
              </a:ext>
            </a:extLst>
          </p:cNvPr>
          <p:cNvCxnSpPr/>
          <p:nvPr/>
        </p:nvCxnSpPr>
        <p:spPr>
          <a:xfrm>
            <a:off x="1100565" y="5135972"/>
            <a:ext cx="4995433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C395E33-9012-4BEC-8003-93882FD23C67}"/>
              </a:ext>
            </a:extLst>
          </p:cNvPr>
          <p:cNvCxnSpPr/>
          <p:nvPr/>
        </p:nvCxnSpPr>
        <p:spPr>
          <a:xfrm>
            <a:off x="6095998" y="5135972"/>
            <a:ext cx="499543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760D518-F71A-411B-A3F7-E3D6BD3EBB86}"/>
              </a:ext>
            </a:extLst>
          </p:cNvPr>
          <p:cNvSpPr/>
          <p:nvPr/>
        </p:nvSpPr>
        <p:spPr>
          <a:xfrm>
            <a:off x="6009303" y="4938859"/>
            <a:ext cx="173390" cy="394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A83A05A-07A8-4CD4-B4FB-90DE0803854B}"/>
              </a:ext>
            </a:extLst>
          </p:cNvPr>
          <p:cNvSpPr txBox="1"/>
          <p:nvPr/>
        </p:nvSpPr>
        <p:spPr>
          <a:xfrm>
            <a:off x="5688077" y="4452866"/>
            <a:ext cx="815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530</a:t>
            </a:r>
          </a:p>
        </p:txBody>
      </p:sp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26467098-95BC-4C13-8421-36F8825D8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2994611" y="5209886"/>
            <a:ext cx="1207340" cy="1207340"/>
          </a:xfrm>
          <a:prstGeom prst="rect">
            <a:avLst/>
          </a:prstGeom>
        </p:spPr>
      </p:pic>
      <p:pic>
        <p:nvPicPr>
          <p:cNvPr id="16" name="Gráfico 15" descr="Señal de pulgar hacia arriba ">
            <a:extLst>
              <a:ext uri="{FF2B5EF4-FFF2-40B4-BE49-F238E27FC236}">
                <a16:creationId xmlns:a16="http://schemas.microsoft.com/office/drawing/2014/main" id="{B2A00AE1-E322-4C83-B9DD-C9C73D38B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044" y="5231389"/>
            <a:ext cx="1207340" cy="12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67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Discount</a:t>
            </a:r>
            <a:r>
              <a:rPr lang="es-ES" sz="9600" dirty="0"/>
              <a:t> </a:t>
            </a:r>
            <a:r>
              <a:rPr lang="es-ES" sz="9600" dirty="0" err="1"/>
              <a:t>campaigns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promoting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6941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Discount</a:t>
            </a:r>
            <a:r>
              <a:rPr lang="es-ES" sz="8800" dirty="0"/>
              <a:t> </a:t>
            </a:r>
            <a:r>
              <a:rPr lang="es-ES" sz="8800" dirty="0" err="1"/>
              <a:t>campaigns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82224" y="1707251"/>
            <a:ext cx="100275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Free premium capsules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/>
              <a:t>20%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month</a:t>
            </a:r>
            <a:r>
              <a:rPr lang="es-ES" sz="4400" dirty="0"/>
              <a:t> (8.99 €)</a:t>
            </a:r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Referral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 (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special</a:t>
            </a:r>
            <a:r>
              <a:rPr lang="es-ES" sz="4400" dirty="0"/>
              <a:t> dates)</a:t>
            </a:r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FD231BE5-688C-409F-9E9C-E97E8A5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52857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tiqueta">
            <a:extLst>
              <a:ext uri="{FF2B5EF4-FFF2-40B4-BE49-F238E27FC236}">
                <a16:creationId xmlns:a16="http://schemas.microsoft.com/office/drawing/2014/main" id="{A202901B-E73D-485E-A39A-5039F4C00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755" y="2797474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edias">
            <a:extLst>
              <a:ext uri="{FF2B5EF4-FFF2-40B4-BE49-F238E27FC236}">
                <a16:creationId xmlns:a16="http://schemas.microsoft.com/office/drawing/2014/main" id="{6C13A186-630D-46D1-AB81-D40BFBAA5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4392" y="5185126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arta de amor">
            <a:extLst>
              <a:ext uri="{FF2B5EF4-FFF2-40B4-BE49-F238E27FC236}">
                <a16:creationId xmlns:a16="http://schemas.microsoft.com/office/drawing/2014/main" id="{F256716D-909D-4C34-8101-809C7DD89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2414" y="5182355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39EC96A-F35E-4D20-8251-441C0C21F259}"/>
              </a:ext>
            </a:extLst>
          </p:cNvPr>
          <p:cNvSpPr txBox="1"/>
          <p:nvPr/>
        </p:nvSpPr>
        <p:spPr>
          <a:xfrm>
            <a:off x="11188932" y="3429000"/>
            <a:ext cx="57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44521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/>
          </a:bodyPr>
          <a:lstStyle/>
          <a:p>
            <a:r>
              <a:rPr lang="es-ES" sz="9600" dirty="0" err="1"/>
              <a:t>Current</a:t>
            </a:r>
            <a:r>
              <a:rPr lang="es-ES" sz="9600" dirty="0"/>
              <a:t> </a:t>
            </a:r>
            <a:r>
              <a:rPr lang="es-ES" sz="9600" dirty="0" err="1"/>
              <a:t>costs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managing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591821"/>
              </p:ext>
            </p:extLst>
          </p:nvPr>
        </p:nvGraphicFramePr>
        <p:xfrm>
          <a:off x="1162395" y="171229"/>
          <a:ext cx="9867209" cy="3674796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7939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07323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12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13,390 €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325 €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Hosting, </a:t>
                      </a:r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35,168 €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F3F1B27-40C2-47D2-84C6-68206499C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947872"/>
              </p:ext>
            </p:extLst>
          </p:nvPr>
        </p:nvGraphicFramePr>
        <p:xfrm>
          <a:off x="2031999" y="4112030"/>
          <a:ext cx="8128000" cy="173736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988594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1379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completion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Spent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7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</a:t>
                      </a:r>
                      <a:r>
                        <a:rPr lang="es-ES" sz="3200" dirty="0" err="1"/>
                        <a:t>deviation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7650</a:t>
                      </a:r>
                      <a:r>
                        <a:rPr lang="es-ES" sz="3200" dirty="0"/>
                        <a:t>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130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testing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613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29547" y="-3377684"/>
            <a:ext cx="410095" cy="10920160"/>
          </a:xfrm>
          <a:prstGeom prst="leftBrace">
            <a:avLst/>
          </a:prstGeom>
          <a:noFill/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Final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log in </a:t>
            </a:r>
            <a:r>
              <a:rPr lang="es-ES" sz="7200" dirty="0" err="1">
                <a:solidFill>
                  <a:schemeClr val="bg2"/>
                </a:solidFill>
              </a:rPr>
              <a:t>with</a:t>
            </a:r>
            <a:r>
              <a:rPr lang="es-ES" sz="7200" dirty="0">
                <a:solidFill>
                  <a:schemeClr val="bg2"/>
                </a:solidFill>
              </a:rPr>
              <a:t> Facebook”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You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familiar </a:t>
            </a:r>
            <a:r>
              <a:rPr lang="es-ES" sz="7200" dirty="0" err="1">
                <a:solidFill>
                  <a:schemeClr val="bg2"/>
                </a:solidFill>
              </a:rPr>
              <a:t>plans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promotions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Voz">
            <a:extLst>
              <a:ext uri="{FF2B5EF4-FFF2-40B4-BE49-F238E27FC236}">
                <a16:creationId xmlns:a16="http://schemas.microsoft.com/office/drawing/2014/main" id="{30153A38-165C-486B-8714-63D3B8926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EB8806-08AB-4656-AFE6-382DEBA5BD14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miss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payment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options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other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than</a:t>
            </a:r>
            <a:r>
              <a:rPr lang="es-ES" sz="7200" dirty="0">
                <a:solidFill>
                  <a:schemeClr val="bg2"/>
                </a:solidFill>
              </a:rPr>
              <a:t> PayPal”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timer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even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used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your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own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reminders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interface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. I </a:t>
            </a:r>
            <a:r>
              <a:rPr lang="es-ES" sz="7200" dirty="0" err="1">
                <a:solidFill>
                  <a:schemeClr val="bg2"/>
                </a:solidFill>
              </a:rPr>
              <a:t>did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experience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any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problem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Future </a:t>
            </a:r>
            <a:r>
              <a:rPr lang="es-ES" sz="9600" dirty="0" err="1"/>
              <a:t>improvements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improve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future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7936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5FAFC4-CE2C-4D3C-AC7E-E1AEDF31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65</a:t>
            </a:fld>
            <a:endParaRPr lang="es-ES" dirty="0"/>
          </a:p>
        </p:txBody>
      </p:sp>
      <p:pic>
        <p:nvPicPr>
          <p:cNvPr id="4" name="Gráfico 3" descr="Engranajes">
            <a:extLst>
              <a:ext uri="{FF2B5EF4-FFF2-40B4-BE49-F238E27FC236}">
                <a16:creationId xmlns:a16="http://schemas.microsoft.com/office/drawing/2014/main" id="{0ED9B3CF-E692-4FA8-A4AC-273D1049D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044" y="353958"/>
            <a:ext cx="2475816" cy="2475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dicador">
            <a:extLst>
              <a:ext uri="{FF2B5EF4-FFF2-40B4-BE49-F238E27FC236}">
                <a16:creationId xmlns:a16="http://schemas.microsoft.com/office/drawing/2014/main" id="{CF6E6C42-0D6C-483B-A1FC-E4C286B53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090" y="353958"/>
            <a:ext cx="2475816" cy="2475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tiqueta">
            <a:extLst>
              <a:ext uri="{FF2B5EF4-FFF2-40B4-BE49-F238E27FC236}">
                <a16:creationId xmlns:a16="http://schemas.microsoft.com/office/drawing/2014/main" id="{40D37688-F519-45D7-90A0-D82FB3B11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4139" y="427541"/>
            <a:ext cx="2475815" cy="2475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190EF67-E700-478B-99FE-97B38DACE961}"/>
              </a:ext>
            </a:extLst>
          </p:cNvPr>
          <p:cNvSpPr txBox="1"/>
          <p:nvPr/>
        </p:nvSpPr>
        <p:spPr>
          <a:xfrm>
            <a:off x="796220" y="2903356"/>
            <a:ext cx="2907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More </a:t>
            </a:r>
            <a:r>
              <a:rPr lang="es-ES" sz="4400" dirty="0" err="1"/>
              <a:t>admin</a:t>
            </a:r>
            <a:r>
              <a:rPr lang="es-ES" sz="4400" dirty="0"/>
              <a:t> control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BEC714-48BA-4E41-B7C9-12A86FB3A9C6}"/>
              </a:ext>
            </a:extLst>
          </p:cNvPr>
          <p:cNvSpPr txBox="1"/>
          <p:nvPr/>
        </p:nvSpPr>
        <p:spPr>
          <a:xfrm>
            <a:off x="8488314" y="2903356"/>
            <a:ext cx="2907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Ability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change</a:t>
            </a:r>
            <a:r>
              <a:rPr lang="es-ES" sz="4400" dirty="0"/>
              <a:t> </a:t>
            </a:r>
            <a:r>
              <a:rPr lang="es-ES" sz="4400" dirty="0" err="1"/>
              <a:t>price</a:t>
            </a:r>
            <a:endParaRPr lang="es-ES" sz="4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1CF2F30-823C-43CD-B5F7-8995034EF499}"/>
              </a:ext>
            </a:extLst>
          </p:cNvPr>
          <p:cNvSpPr txBox="1"/>
          <p:nvPr/>
        </p:nvSpPr>
        <p:spPr>
          <a:xfrm>
            <a:off x="4459196" y="2903356"/>
            <a:ext cx="32736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Display more </a:t>
            </a:r>
            <a:r>
              <a:rPr lang="es-ES" sz="4400" dirty="0" err="1"/>
              <a:t>indicators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EE6F60-D3A3-4D2B-AC68-FA82F2631A46}"/>
              </a:ext>
            </a:extLst>
          </p:cNvPr>
          <p:cNvSpPr txBox="1"/>
          <p:nvPr/>
        </p:nvSpPr>
        <p:spPr>
          <a:xfrm>
            <a:off x="796220" y="4657436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modify</a:t>
            </a:r>
            <a:r>
              <a:rPr lang="es-ES" sz="2800" dirty="0"/>
              <a:t> </a:t>
            </a:r>
            <a:r>
              <a:rPr lang="es-ES" sz="2800" dirty="0" err="1"/>
              <a:t>some</a:t>
            </a:r>
            <a:r>
              <a:rPr lang="es-ES" sz="2800" dirty="0"/>
              <a:t> </a:t>
            </a:r>
            <a:r>
              <a:rPr lang="es-ES" sz="2800" dirty="0" err="1"/>
              <a:t>parameters</a:t>
            </a:r>
            <a:endParaRPr lang="es-ES" sz="2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8BEC0F-4481-4C62-B486-46E606735169}"/>
              </a:ext>
            </a:extLst>
          </p:cNvPr>
          <p:cNvSpPr txBox="1"/>
          <p:nvPr/>
        </p:nvSpPr>
        <p:spPr>
          <a:xfrm>
            <a:off x="4642265" y="4657436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In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admin</a:t>
            </a:r>
            <a:r>
              <a:rPr lang="es-ES" sz="2800" dirty="0"/>
              <a:t> </a:t>
            </a:r>
            <a:r>
              <a:rPr lang="es-ES" sz="2800" dirty="0" err="1"/>
              <a:t>dashboard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949260-CEFD-4D70-B5D3-8F0D5E7240C8}"/>
              </a:ext>
            </a:extLst>
          </p:cNvPr>
          <p:cNvSpPr txBox="1"/>
          <p:nvPr/>
        </p:nvSpPr>
        <p:spPr>
          <a:xfrm>
            <a:off x="8488310" y="4657435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During</a:t>
            </a:r>
            <a:r>
              <a:rPr lang="es-ES" sz="2800" dirty="0"/>
              <a:t> temporal </a:t>
            </a:r>
            <a:r>
              <a:rPr lang="es-ES" sz="2800" dirty="0" err="1"/>
              <a:t>promotions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717338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5FAFC4-CE2C-4D3C-AC7E-E1AEDF31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66</a:t>
            </a:fld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90EF67-E700-478B-99FE-97B38DACE961}"/>
              </a:ext>
            </a:extLst>
          </p:cNvPr>
          <p:cNvSpPr txBox="1"/>
          <p:nvPr/>
        </p:nvSpPr>
        <p:spPr>
          <a:xfrm>
            <a:off x="796220" y="2903356"/>
            <a:ext cx="2907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Promotional</a:t>
            </a:r>
            <a:r>
              <a:rPr lang="es-ES" sz="4400" dirty="0"/>
              <a:t> </a:t>
            </a:r>
            <a:r>
              <a:rPr lang="es-ES" sz="4400" dirty="0" err="1"/>
              <a:t>codes</a:t>
            </a:r>
            <a:endParaRPr lang="es-ES" sz="4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BEC714-48BA-4E41-B7C9-12A86FB3A9C6}"/>
              </a:ext>
            </a:extLst>
          </p:cNvPr>
          <p:cNvSpPr txBox="1"/>
          <p:nvPr/>
        </p:nvSpPr>
        <p:spPr>
          <a:xfrm>
            <a:off x="8241230" y="2903356"/>
            <a:ext cx="3401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Integrate</a:t>
            </a:r>
            <a:r>
              <a:rPr lang="es-ES" sz="4400" dirty="0"/>
              <a:t> </a:t>
            </a:r>
            <a:r>
              <a:rPr lang="es-ES" sz="4400" dirty="0" err="1"/>
              <a:t>with</a:t>
            </a:r>
            <a:r>
              <a:rPr lang="es-ES" sz="4400" dirty="0"/>
              <a:t> </a:t>
            </a:r>
            <a:r>
              <a:rPr lang="es-ES" sz="4400" dirty="0" err="1"/>
              <a:t>other</a:t>
            </a:r>
            <a:r>
              <a:rPr lang="es-ES" sz="4400" dirty="0"/>
              <a:t> </a:t>
            </a:r>
            <a:r>
              <a:rPr lang="es-ES" sz="4400" dirty="0" err="1"/>
              <a:t>services</a:t>
            </a:r>
            <a:endParaRPr lang="es-ES" sz="4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1CF2F30-823C-43CD-B5F7-8995034EF499}"/>
              </a:ext>
            </a:extLst>
          </p:cNvPr>
          <p:cNvSpPr txBox="1"/>
          <p:nvPr/>
        </p:nvSpPr>
        <p:spPr>
          <a:xfrm>
            <a:off x="4356808" y="2903356"/>
            <a:ext cx="3478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More </a:t>
            </a:r>
            <a:r>
              <a:rPr lang="es-ES" sz="4400" dirty="0" err="1"/>
              <a:t>payment</a:t>
            </a:r>
            <a:r>
              <a:rPr lang="es-ES" sz="4400" dirty="0"/>
              <a:t> </a:t>
            </a:r>
            <a:r>
              <a:rPr lang="es-ES" sz="4400" dirty="0" err="1"/>
              <a:t>options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EE6F60-D3A3-4D2B-AC68-FA82F2631A46}"/>
              </a:ext>
            </a:extLst>
          </p:cNvPr>
          <p:cNvSpPr txBox="1"/>
          <p:nvPr/>
        </p:nvSpPr>
        <p:spPr>
          <a:xfrm>
            <a:off x="796220" y="4657436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attract</a:t>
            </a:r>
            <a:r>
              <a:rPr lang="es-ES" sz="2800" dirty="0"/>
              <a:t> new </a:t>
            </a:r>
            <a:r>
              <a:rPr lang="es-ES" sz="2800" dirty="0" err="1"/>
              <a:t>clients</a:t>
            </a:r>
            <a:endParaRPr lang="es-ES" sz="2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8BEC0F-4481-4C62-B486-46E606735169}"/>
              </a:ext>
            </a:extLst>
          </p:cNvPr>
          <p:cNvSpPr txBox="1"/>
          <p:nvPr/>
        </p:nvSpPr>
        <p:spPr>
          <a:xfrm>
            <a:off x="4642265" y="4657436"/>
            <a:ext cx="290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Such</a:t>
            </a:r>
            <a:r>
              <a:rPr lang="es-ES" sz="2800" dirty="0"/>
              <a:t> as </a:t>
            </a:r>
            <a:r>
              <a:rPr lang="es-ES" sz="2800" dirty="0" err="1"/>
              <a:t>credit</a:t>
            </a:r>
            <a:r>
              <a:rPr lang="es-ES" sz="2800" dirty="0"/>
              <a:t> </a:t>
            </a:r>
            <a:r>
              <a:rPr lang="es-ES" sz="2800" dirty="0" err="1"/>
              <a:t>card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949260-CEFD-4D70-B5D3-8F0D5E7240C8}"/>
              </a:ext>
            </a:extLst>
          </p:cNvPr>
          <p:cNvSpPr txBox="1"/>
          <p:nvPr/>
        </p:nvSpPr>
        <p:spPr>
          <a:xfrm>
            <a:off x="8488310" y="4657435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Like</a:t>
            </a:r>
            <a:r>
              <a:rPr lang="es-ES" sz="2800" dirty="0"/>
              <a:t> Facebook and Instagram</a:t>
            </a:r>
          </a:p>
        </p:txBody>
      </p:sp>
      <p:pic>
        <p:nvPicPr>
          <p:cNvPr id="5" name="Gráfico 4" descr="Red social">
            <a:extLst>
              <a:ext uri="{FF2B5EF4-FFF2-40B4-BE49-F238E27FC236}">
                <a16:creationId xmlns:a16="http://schemas.microsoft.com/office/drawing/2014/main" id="{31CA34A5-0200-4D92-A19E-0332E39C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4127" y="427541"/>
            <a:ext cx="2475814" cy="2475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Tarjeta de crédito">
            <a:extLst>
              <a:ext uri="{FF2B5EF4-FFF2-40B4-BE49-F238E27FC236}">
                <a16:creationId xmlns:a16="http://schemas.microsoft.com/office/drawing/2014/main" id="{D7F522A9-4F82-45E2-BE62-CA8610260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087" y="427541"/>
            <a:ext cx="2475815" cy="2475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ódigo de barras">
            <a:extLst>
              <a:ext uri="{FF2B5EF4-FFF2-40B4-BE49-F238E27FC236}">
                <a16:creationId xmlns:a16="http://schemas.microsoft.com/office/drawing/2014/main" id="{57D1E159-71C3-440D-BB75-61A0E9E32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046" y="427541"/>
            <a:ext cx="2475816" cy="2475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1995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5FAFC4-CE2C-4D3C-AC7E-E1AEDF316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67</a:t>
            </a:fld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90EF67-E700-478B-99FE-97B38DACE961}"/>
              </a:ext>
            </a:extLst>
          </p:cNvPr>
          <p:cNvSpPr txBox="1"/>
          <p:nvPr/>
        </p:nvSpPr>
        <p:spPr>
          <a:xfrm>
            <a:off x="796220" y="2903356"/>
            <a:ext cx="29074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Promotional</a:t>
            </a:r>
            <a:r>
              <a:rPr lang="es-ES" sz="4400" dirty="0"/>
              <a:t> </a:t>
            </a:r>
            <a:r>
              <a:rPr lang="es-ES" sz="4400" dirty="0" err="1"/>
              <a:t>codes</a:t>
            </a:r>
            <a:endParaRPr lang="es-ES" sz="44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BEC714-48BA-4E41-B7C9-12A86FB3A9C6}"/>
              </a:ext>
            </a:extLst>
          </p:cNvPr>
          <p:cNvSpPr txBox="1"/>
          <p:nvPr/>
        </p:nvSpPr>
        <p:spPr>
          <a:xfrm>
            <a:off x="8241230" y="2903356"/>
            <a:ext cx="34016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Integrate</a:t>
            </a:r>
            <a:r>
              <a:rPr lang="es-ES" sz="4400" dirty="0"/>
              <a:t> </a:t>
            </a:r>
            <a:r>
              <a:rPr lang="es-ES" sz="4400" dirty="0" err="1"/>
              <a:t>with</a:t>
            </a:r>
            <a:r>
              <a:rPr lang="es-ES" sz="4400" dirty="0"/>
              <a:t> </a:t>
            </a:r>
            <a:r>
              <a:rPr lang="es-ES" sz="4400" dirty="0" err="1"/>
              <a:t>other</a:t>
            </a:r>
            <a:r>
              <a:rPr lang="es-ES" sz="4400" dirty="0"/>
              <a:t> </a:t>
            </a:r>
            <a:r>
              <a:rPr lang="es-ES" sz="4400" dirty="0" err="1"/>
              <a:t>services</a:t>
            </a:r>
            <a:endParaRPr lang="es-ES" sz="44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1CF2F30-823C-43CD-B5F7-8995034EF499}"/>
              </a:ext>
            </a:extLst>
          </p:cNvPr>
          <p:cNvSpPr txBox="1"/>
          <p:nvPr/>
        </p:nvSpPr>
        <p:spPr>
          <a:xfrm>
            <a:off x="4356808" y="2903356"/>
            <a:ext cx="3478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More </a:t>
            </a:r>
            <a:r>
              <a:rPr lang="es-ES" sz="4400" dirty="0" err="1"/>
              <a:t>payment</a:t>
            </a:r>
            <a:r>
              <a:rPr lang="es-ES" sz="4400" dirty="0"/>
              <a:t> </a:t>
            </a:r>
            <a:r>
              <a:rPr lang="es-ES" sz="4400" dirty="0" err="1"/>
              <a:t>options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6EE6F60-D3A3-4D2B-AC68-FA82F2631A46}"/>
              </a:ext>
            </a:extLst>
          </p:cNvPr>
          <p:cNvSpPr txBox="1"/>
          <p:nvPr/>
        </p:nvSpPr>
        <p:spPr>
          <a:xfrm>
            <a:off x="796220" y="4657436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attract</a:t>
            </a:r>
            <a:r>
              <a:rPr lang="es-ES" sz="2800" dirty="0"/>
              <a:t> new </a:t>
            </a:r>
            <a:r>
              <a:rPr lang="es-ES" sz="2800" dirty="0" err="1"/>
              <a:t>clients</a:t>
            </a:r>
            <a:endParaRPr lang="es-ES" sz="2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8BEC0F-4481-4C62-B486-46E606735169}"/>
              </a:ext>
            </a:extLst>
          </p:cNvPr>
          <p:cNvSpPr txBox="1"/>
          <p:nvPr/>
        </p:nvSpPr>
        <p:spPr>
          <a:xfrm>
            <a:off x="4642265" y="4657436"/>
            <a:ext cx="29074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Such</a:t>
            </a:r>
            <a:r>
              <a:rPr lang="es-ES" sz="2800" dirty="0"/>
              <a:t> as </a:t>
            </a:r>
            <a:r>
              <a:rPr lang="es-ES" sz="2800" dirty="0" err="1"/>
              <a:t>credit</a:t>
            </a:r>
            <a:r>
              <a:rPr lang="es-ES" sz="2800" dirty="0"/>
              <a:t> </a:t>
            </a:r>
            <a:r>
              <a:rPr lang="es-ES" sz="2800" dirty="0" err="1"/>
              <a:t>card</a:t>
            </a:r>
            <a:endParaRPr lang="es-ES" sz="2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7949260-CEFD-4D70-B5D3-8F0D5E7240C8}"/>
              </a:ext>
            </a:extLst>
          </p:cNvPr>
          <p:cNvSpPr txBox="1"/>
          <p:nvPr/>
        </p:nvSpPr>
        <p:spPr>
          <a:xfrm>
            <a:off x="8488310" y="4657435"/>
            <a:ext cx="2907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Like</a:t>
            </a:r>
            <a:r>
              <a:rPr lang="es-ES" sz="2800" dirty="0"/>
              <a:t> Facebook and Instagram</a:t>
            </a:r>
          </a:p>
        </p:txBody>
      </p:sp>
      <p:pic>
        <p:nvPicPr>
          <p:cNvPr id="5" name="Gráfico 4" descr="Red social">
            <a:extLst>
              <a:ext uri="{FF2B5EF4-FFF2-40B4-BE49-F238E27FC236}">
                <a16:creationId xmlns:a16="http://schemas.microsoft.com/office/drawing/2014/main" id="{31CA34A5-0200-4D92-A19E-0332E39CB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4127" y="427541"/>
            <a:ext cx="2475814" cy="2475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Tarjeta de crédito">
            <a:extLst>
              <a:ext uri="{FF2B5EF4-FFF2-40B4-BE49-F238E27FC236}">
                <a16:creationId xmlns:a16="http://schemas.microsoft.com/office/drawing/2014/main" id="{D7F522A9-4F82-45E2-BE62-CA8610260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8087" y="427541"/>
            <a:ext cx="2475815" cy="24758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ódigo de barras">
            <a:extLst>
              <a:ext uri="{FF2B5EF4-FFF2-40B4-BE49-F238E27FC236}">
                <a16:creationId xmlns:a16="http://schemas.microsoft.com/office/drawing/2014/main" id="{57D1E159-71C3-440D-BB75-61A0E9E32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2046" y="427541"/>
            <a:ext cx="2475816" cy="24758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1222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Devising</a:t>
            </a:r>
            <a:r>
              <a:rPr lang="es-ES" sz="9600" dirty="0"/>
              <a:t> a </a:t>
            </a:r>
            <a:r>
              <a:rPr lang="es-ES" sz="9600" dirty="0" err="1"/>
              <a:t>business</a:t>
            </a:r>
            <a:r>
              <a:rPr lang="es-ES" sz="9600" dirty="0"/>
              <a:t>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27th – June 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8091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11578"/>
              </p:ext>
            </p:extLst>
          </p:nvPr>
        </p:nvGraphicFramePr>
        <p:xfrm>
          <a:off x="249382" y="154599"/>
          <a:ext cx="11689215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2858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549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514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June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Study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SWOT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ROI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Contingency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plans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Short/</a:t>
                      </a:r>
                      <a:r>
                        <a:rPr lang="es-ES" sz="3200" dirty="0" err="1"/>
                        <a:t>long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plans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50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/>
              <a:t>Project </a:t>
            </a:r>
            <a:r>
              <a:rPr lang="es-ES" sz="4000" dirty="0" err="1"/>
              <a:t>launch</a:t>
            </a:r>
            <a:r>
              <a:rPr lang="es-ES" sz="4000" dirty="0"/>
              <a:t>: https://capsulefy05.herokuapp.com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2430</TotalTime>
  <Words>1434</Words>
  <Application>Microsoft Office PowerPoint</Application>
  <PresentationFormat>Panorámica</PresentationFormat>
  <Paragraphs>555</Paragraphs>
  <Slides>81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85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TECHNOLOGIES</vt:lpstr>
      <vt:lpstr>Presentación de PowerPoint</vt:lpstr>
      <vt:lpstr>COMPETITORS</vt:lpstr>
      <vt:lpstr>Presentación de PowerPoint</vt:lpstr>
      <vt:lpstr>TEAM</vt:lpstr>
      <vt:lpstr>Presentación de PowerPoint</vt:lpstr>
      <vt:lpstr>COSTS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Target users</vt:lpstr>
      <vt:lpstr>Presentación de PowerPoint</vt:lpstr>
      <vt:lpstr>Presentación de PowerPoint</vt:lpstr>
      <vt:lpstr>Presentación de PowerPoint</vt:lpstr>
      <vt:lpstr>Presentación de PowerPoint</vt:lpstr>
      <vt:lpstr>Marketing campaign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Discount campaigns</vt:lpstr>
      <vt:lpstr>Presentación de PowerPoint</vt:lpstr>
      <vt:lpstr>Current costs</vt:lpstr>
      <vt:lpstr>Presentación de PowerPoint</vt:lpstr>
      <vt:lpstr>PILOTING PLAN</vt:lpstr>
      <vt:lpstr>Presentación de PowerPoint</vt:lpstr>
      <vt:lpstr>Presentación de PowerPoint</vt:lpstr>
      <vt:lpstr>Final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Future improvements</vt:lpstr>
      <vt:lpstr>Presentación de PowerPoint</vt:lpstr>
      <vt:lpstr>Presentación de PowerPoint</vt:lpstr>
      <vt:lpstr>Presentación de PowerPoint</vt:lpstr>
      <vt:lpstr>Devising a business plan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243</cp:revision>
  <dcterms:created xsi:type="dcterms:W3CDTF">2019-03-27T16:23:05Z</dcterms:created>
  <dcterms:modified xsi:type="dcterms:W3CDTF">2019-05-24T14:57:10Z</dcterms:modified>
</cp:coreProperties>
</file>